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5" r:id="rId3"/>
    <p:sldId id="284" r:id="rId4"/>
    <p:sldId id="291" r:id="rId5"/>
    <p:sldId id="292" r:id="rId6"/>
    <p:sldId id="287" r:id="rId7"/>
    <p:sldId id="295" r:id="rId8"/>
    <p:sldId id="263" r:id="rId9"/>
    <p:sldId id="273" r:id="rId10"/>
    <p:sldId id="274" r:id="rId11"/>
    <p:sldId id="280" r:id="rId12"/>
    <p:sldId id="288" r:id="rId13"/>
    <p:sldId id="289" r:id="rId14"/>
    <p:sldId id="293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460588-8DD0-3E22-0C6D-4774571B215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A3F9E-D920-7A4E-5FB6-E8DEA8BA3F3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A84C118-E9D1-4698-A31D-4C06958B14E3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EE815A4-FD2A-C071-C1B7-76AAC07828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60D223-5C1F-643B-9F8A-7412E05F9DF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E86FF-48D6-592F-A6D4-FDCFA64F451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80C51-E0E7-0244-1E76-2745D9923F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3FCDB3E-1762-4EE1-ADBD-FF64EAF50504}" type="slidenum">
              <a:t>‹#›</a:t>
            </a:fld>
            <a:endParaRPr lang="en-GB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B576637A-D4C8-54CB-54E2-F317299ED46D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E135CFCD-D6AA-A1AD-F029-845651DEE7C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FC9476D-7B75-426A-9532-A5D6780B48F9}" type="datetime1">
              <a:rPr lang="en-US"/>
              <a:pPr lvl="0"/>
              <a:t>11/28/2023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1AF66BD8-62D7-E9AB-D9EC-D14288017F3B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EB6D120D-4ED6-3500-0060-DDE9ECEF30A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6619F61-6558-D59D-BEDF-A43A2FC9C9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A1E3A765-7333-8094-FDB4-4AE7A68E29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D5E6563-32B9-41AA-97E0-C9D4E89FEFE3}" type="slidenum">
              <a:t>‹#›</a:t>
            </a:fld>
            <a:endParaRPr lang="en-US"/>
          </a:p>
        </p:txBody>
      </p:sp>
      <p:sp>
        <p:nvSpPr>
          <p:cNvPr id="14" name="Header Placeholder 1">
            <a:extLst>
              <a:ext uri="{FF2B5EF4-FFF2-40B4-BE49-F238E27FC236}">
                <a16:creationId xmlns:a16="http://schemas.microsoft.com/office/drawing/2014/main" id="{5FE99D29-BC61-17D6-FEF4-6CA8FA138986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97082483-BA65-2559-64C7-8B151E3AC02C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24CB8C3-E9BE-483B-AD15-22E66E6D7BAB}" type="datetime1">
              <a:rPr lang="en-US"/>
              <a:pPr lvl="0"/>
              <a:t>11/28/2023</a:t>
            </a:fld>
            <a:endParaRPr lang="en-US"/>
          </a:p>
        </p:txBody>
      </p:sp>
      <p:sp>
        <p:nvSpPr>
          <p:cNvPr id="16" name="Slide Image Placeholder 3">
            <a:extLst>
              <a:ext uri="{FF2B5EF4-FFF2-40B4-BE49-F238E27FC236}">
                <a16:creationId xmlns:a16="http://schemas.microsoft.com/office/drawing/2014/main" id="{106FE2D4-1423-7195-6344-2B104AAA1999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7" name="Notes Placeholder 4">
            <a:extLst>
              <a:ext uri="{FF2B5EF4-FFF2-40B4-BE49-F238E27FC236}">
                <a16:creationId xmlns:a16="http://schemas.microsoft.com/office/drawing/2014/main" id="{501D7BD7-476E-DB36-D6FD-108D4DF76F8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AB6404A5-B62B-7C1F-F35E-CA5B626A62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068A3D9B-F6D3-A738-09E3-42CE6B3905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6022F85-1904-478B-83F2-FBB9F28FE6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8D54C-AE28-1AF9-1920-6EF61890D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03EEFB-DE34-697F-FD17-81E9A6B6B01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0221C-02BB-1EEB-4DAA-01154AF8BC6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E13570-5584-4EFA-ABDB-2C105F7FF999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FBFC33-307C-E9F8-CD6B-480F2FEDF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AF92B-16F8-442C-E3EA-F754A632F3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9C8AE-7827-8FDE-A3C9-AC6A078E482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AE3DA2-B40E-4FFB-BD94-D5BE0A34D99D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8AEC4-A23C-B0EF-EFA8-B8A38237A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E1222-D08B-1502-9AE7-AD8071EFDA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484F-0140-AE4F-8AC1-B0C2B29A615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08B120-5C29-4717-B2D0-FC6759F54A72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8D051-3DF5-2850-0A32-CE590E0BD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9D343-DEEF-07CB-1EDC-C605BEC29A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263A-CEAC-704E-DEF1-FBFCF435F48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ABD0F6-B82E-43CF-B9A8-795D774EA933}" type="slidenum">
              <a:t>12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7D2D4-1346-F2AD-59B2-0C5727468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B9156-6D44-605B-AD6E-9C13FE1286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0984B-730E-A777-859F-077F4FC62F1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8E68F6-4880-47C2-9253-A21342129748}" type="slidenum">
              <a:t>13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362B5-38C0-B79E-65D1-94A58AC7F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7FB03-2FA6-C92E-F7B2-3AF142E50F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85287-CC6D-F992-ADAA-6C320D13246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7741DA-29FE-43F4-B639-4000F5256A0C}" type="slidenum">
              <a:t>15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AB4CF-E1BD-2F33-A160-390B20D04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12AA8-378F-DF01-5748-8F4D13E2B3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809A0-E623-602F-ED54-D1E1839578F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C9EF74-6327-4000-B9F2-46C92031EA8B}" type="slidenum">
              <a:t>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B3CB7-CF59-EC09-5AA4-C706C22E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C67B1-F92C-0D1B-7074-2CA0016A633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4E608-3C9C-85B0-8575-CB4E0A6B743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B613EA-515C-4A73-A9B1-1B0EE41B21DF}" type="slidenum">
              <a:t>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AEEA1-5D72-6FB6-2FD9-1C70DD428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9969B-190A-2005-FF3F-8CD8BD5294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BF83B-FE16-8A06-5F41-E92ABCFABFC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2BE01C-59FD-4E21-9E40-B2BD4152B906}" type="slidenum">
              <a:t>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D3F67-EA18-09A1-E36B-8628044C0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1907E-1975-AC4F-CAB5-CFB7DE3FC4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DA929-A025-E5D8-5DFD-08BDA590C07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DF8726-1FE5-4572-9366-A73D41ED7EC9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4FC65-0E6A-D746-651A-689ABAC3F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60381-E732-D56B-7CBC-BBD9F1AEED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DA262-393F-094D-8D00-D5C645F0C1E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C16390-F3DC-4D72-81E9-5531316244B5}" type="slidenum">
              <a:t>6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F1F174-EC4E-2887-8350-7EFE700CA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DAAFC-894C-8220-7611-C29B23FAAE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18E02-92E7-7BC7-2A5C-F18BB62A6B2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34ECE1-5228-49CD-AF44-2560B3904B93}" type="slidenum">
              <a:t>7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496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0C6DE-1585-4E1B-674D-8BD774026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54E02-B8BD-CFE1-6132-BD1FA55590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5AD27-BEA4-4554-3402-7E4995D1E9D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64CDFC-D9B2-4A96-8A4F-F9E1C54E9A15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17720-A703-8D7C-6F47-70BC0EFA4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22C4F6-3E39-DD58-0661-CC50FA5519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1F7AD-418D-3FAE-4646-0A2400C674B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631A2A-2D97-4796-A414-B75A6D6B6304}" type="slidenum">
              <a:t>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39E5-7996-9242-7F45-02F62FEDE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CC672-F5CF-99FF-C97C-C826C8C8C8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3B6C-FA75-6B3D-7FEA-50BDBA829D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70FE82-42AB-430A-9E42-A79C44842DC9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366E7-686F-C38D-F892-18C61B1D6D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768F8-E591-D1A4-052D-55A3C4E9B8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3599CE-CA78-4313-A266-4A0476B9047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655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2ABD7-3EE1-3C8A-F401-647348DE10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C156C-D921-7A88-8408-2B1F1E7B817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4F726-CE2C-4EEB-476B-1D89209527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F436B6-9454-4D36-832D-A4BCC01394F5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8A64-8847-F8E6-84DE-69D39789C2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23B52-3D98-7C92-6A4A-34DBD58156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7FAEF-8F0D-4B54-8E86-A45B308AFC6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16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809EB-ADA5-6CF7-528C-1FB9AE5739E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203C3-F7D6-4AF9-C0E0-F6FB048B5CB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58264-19AF-385E-9F1E-2118B126D1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E5845-8233-4E27-BDE3-A4043A6D8249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09F28-AAC9-0565-AC26-5538A75112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D10F5-28A7-8715-D3D6-C117072573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B1C26-944F-467E-8EF4-936E10C6EF1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0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52DE-C90C-7DB6-9917-38D1CD0249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DAEE4-DE68-1A8F-CE6A-1BE2618AEC0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8621-8EAD-46BA-3028-1B52DC7A71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E12F5-F5EC-4885-A80C-979ED556DA7B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5F1C8-003A-945B-EFE4-1D7CF5166F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97469-7637-9386-3BF0-479E3964DF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0EC3F2-9FAF-415D-AE40-6C51B337FE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1803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760F-8DCB-A91F-CE73-732A1EADD9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F4D93-C1EE-2072-A33B-7B1DC5D4E0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DD03-1B52-9E2B-D7C5-9C119C9193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60B35D-1DEF-47C7-B1B6-100B330184E6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B2CB6-463B-C1F9-FCFA-0BAD8E1D4F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C3EE3-391A-2930-1922-729F50C791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8554C1-0201-43DF-9E2F-27D48AE8307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43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1D65-919A-B568-FED5-94E931B0DCF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7FA77-BBE7-610F-BE64-94479A148E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B7B9-4195-7C68-C536-E73BF5B62DB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65D0A-B450-B071-EF8A-5F564B18F2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361401-55B6-48F8-9485-15C4541E44D5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7127-C3B3-BCBE-3C4E-2D21665F11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3A7DC-A673-3749-9335-983FA54937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250819-97CE-4DE9-9719-93649C664D5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8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F077-974D-D5F9-29DE-DB9A3ABE5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1E92D-B5EB-6E96-ADB3-1A7852F3D3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2BB0F-C9AC-B2FB-443B-43CA56F67D4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3EC9-EA2E-A6B6-02FF-5291AB736E1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53FDF-550C-BA06-ED3F-7C63B952DEC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F27306-A02E-0793-43B9-05C3ED8D7D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110A5A-CFAC-44B5-A098-43C589F4A5DD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C0EF87-1839-2F3D-D3A6-A1A0C00465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45C8A-8FD3-5566-9DC4-1875D6A4C9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F3CCD4-860D-4632-A05F-B7E869B4542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34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E47E-495A-39C8-5C5E-95263A215F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D2B046-F7C8-E3D2-69ED-FD8E427064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7E064C-C15D-4F9A-A69E-949A86EFED2F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BA7CC-6754-298F-3A70-59D8D01F88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3F670-43CA-A0EB-E412-16FBA14283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3A876C-EA9D-4CB9-A895-F2F864B36D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5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D4F26-BF27-CA9D-33B2-45502D62DA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82C3A9-CBA1-4C62-AF88-A6F00F38219C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6FD58-1421-7B84-7437-7B35D46D67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3023F-EC66-E149-A2A7-0F3BF569C8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C1A407-DDFF-4C2E-BDA9-469516EF3F9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8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7B56-F0D4-1C49-AE1E-9C88F3886D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FE034-966A-A212-1D51-BC78FCF1CC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AA73A-15A9-F22B-2053-24AFD1B1292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83DFF-A195-DBE1-CDF1-458E8F21F2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CBDEA2-716F-457B-A250-50974FA57FA3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6AFB9-9B26-ABAA-FA70-F04952E418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A16F8-5CD3-B597-7E6F-9E6A117AAD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4227B4-58EC-4548-B4C8-C04633E56B2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13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5501-C9BE-9290-6610-729BF69B4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6B555-3CA8-1026-EE72-CC9FEB05BB9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BEA0D-F011-15CD-38A6-F2B484816DE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A4CCB-C2EA-1DC6-C361-1EEA18268E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0D8F47-E8B5-43AC-ACE3-18973D321153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AEBFE-5C5F-4C69-75DF-B977343E5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370AE-0B1F-8964-930A-BFE669386A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5FD240-7AE1-475D-B84F-8129613AAF6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1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9690F-66BB-F2DD-F72B-68046E523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D7E66-0E8C-C9F3-5598-7BB8C7A278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9F734-FE4B-1120-099C-B454E93B521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A7B2E54-DEBD-4354-BC03-D761FCE56A2F}" type="datetime1">
              <a:rPr lang="en-GB"/>
              <a:pPr lvl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34F06-F610-1A86-4856-0FF7AF5B735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0CED0-E0E4-E1CA-9305-FEEC4DAA884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F543593-9A11-4C65-8A68-75DA319B8B75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youtu.be/DQcNebRkDSs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alns.co.uk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ns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7BD56EB5-D1D4-4065-7A46-4653EBFA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F8D1713D-7406-9E1A-FAFD-AFEFA5E7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537" y="1635584"/>
            <a:ext cx="6972921" cy="25855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697AB8F2-C7AC-8748-8333-D76483AD214B}"/>
              </a:ext>
            </a:extLst>
          </p:cNvPr>
          <p:cNvSpPr txBox="1"/>
          <p:nvPr/>
        </p:nvSpPr>
        <p:spPr>
          <a:xfrm>
            <a:off x="869850" y="4685751"/>
            <a:ext cx="1045229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MONDAY </a:t>
            </a:r>
            <a:r>
              <a:rPr lang="en-GB" sz="4000" b="1" kern="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GB" sz="4000" b="1" kern="0" baseline="30000" dirty="0">
                <a:solidFill>
                  <a:srgbClr val="000000"/>
                </a:solidFill>
                <a:latin typeface="Calibri"/>
              </a:rPr>
              <a:t>st</a:t>
            </a:r>
            <a:r>
              <a:rPr lang="en-GB" sz="4000" b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4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July- </a:t>
            </a:r>
            <a:r>
              <a:rPr lang="en-GB" sz="4000" b="1" kern="0" dirty="0">
                <a:solidFill>
                  <a:srgbClr val="000000"/>
                </a:solidFill>
                <a:latin typeface="Calibri"/>
              </a:rPr>
              <a:t>12</a:t>
            </a:r>
            <a:r>
              <a:rPr lang="en-GB" sz="4000" b="1" kern="0" baseline="30000" dirty="0">
                <a:solidFill>
                  <a:srgbClr val="000000"/>
                </a:solidFill>
                <a:latin typeface="Calibri"/>
              </a:rPr>
              <a:t>th</a:t>
            </a:r>
            <a:r>
              <a:rPr lang="en-GB" sz="4000" b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4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July 2024</a:t>
            </a:r>
            <a:endParaRPr lang="en-GB" sz="4000" b="1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DD5ECD-252C-824A-18A0-DE3B105D9FAE}"/>
              </a:ext>
            </a:extLst>
          </p:cNvPr>
          <p:cNvSpPr txBox="1"/>
          <p:nvPr/>
        </p:nvSpPr>
        <p:spPr>
          <a:xfrm>
            <a:off x="3795930" y="879341"/>
            <a:ext cx="460013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YEAR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BBD3F6D8-0421-C76B-593D-90454933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1B529B00-49E0-50D2-87E2-BA7EBC0D3228}"/>
              </a:ext>
            </a:extLst>
          </p:cNvPr>
          <p:cNvSpPr txBox="1"/>
          <p:nvPr/>
        </p:nvSpPr>
        <p:spPr>
          <a:xfrm>
            <a:off x="1074897" y="1536174"/>
            <a:ext cx="10230727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Opportunity to research local employers for contact details – placement opportunities </a:t>
            </a:r>
            <a:r>
              <a:rPr lang="en-GB" sz="24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Make use of local area/tutors/friends/family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CV writing – later in the year.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Pay close attention to Careers lessons in AF – lots of info.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Interview Skills and Techniques</a:t>
            </a:r>
            <a:r>
              <a:rPr lang="en-GB" sz="2400" kern="0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en-GB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Mock Interviews</a:t>
            </a: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(March).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Health &amp; Safety and </a:t>
            </a:r>
            <a:r>
              <a:rPr lang="en-GB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Expectations</a:t>
            </a: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 the Workplace </a:t>
            </a:r>
            <a:r>
              <a:rPr lang="en-GB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Assembly </a:t>
            </a:r>
            <a: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(May).</a:t>
            </a: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A6EE102-FB5B-0553-7564-B26FE9D71856}"/>
              </a:ext>
            </a:extLst>
          </p:cNvPr>
          <p:cNvSpPr txBox="1"/>
          <p:nvPr/>
        </p:nvSpPr>
        <p:spPr>
          <a:xfrm>
            <a:off x="3046817" y="515904"/>
            <a:ext cx="6098343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000000"/>
                </a:solidFill>
                <a:latin typeface="Calibri"/>
              </a:rPr>
              <a:t>WEX prep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7B9E8534-E392-02A7-499E-BE6EF9A42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 picture containing text, hand&#10;&#10;Description automatically generated">
            <a:extLst>
              <a:ext uri="{FF2B5EF4-FFF2-40B4-BE49-F238E27FC236}">
                <a16:creationId xmlns:a16="http://schemas.microsoft.com/office/drawing/2014/main" id="{2BBCA53B-57EE-CD30-70E1-1EB14BB462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129"/>
          <a:stretch>
            <a:fillRect/>
          </a:stretch>
        </p:blipFill>
        <p:spPr>
          <a:xfrm>
            <a:off x="1855418" y="1425439"/>
            <a:ext cx="8481151" cy="49471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094308AB-D87C-A5FF-FE00-08D8F9613805}"/>
              </a:ext>
            </a:extLst>
          </p:cNvPr>
          <p:cNvSpPr txBox="1"/>
          <p:nvPr/>
        </p:nvSpPr>
        <p:spPr>
          <a:xfrm>
            <a:off x="2444090" y="1636858"/>
            <a:ext cx="4220303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REMEMBER…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0" i="0" u="none" strike="noStrike" kern="1200" cap="none" spc="0" baseline="0">
              <a:solidFill>
                <a:srgbClr val="7030A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All work experience placements will be valuable, it doesn’t necessarily have to be your dream job or chosen career path</a:t>
            </a:r>
            <a:r>
              <a:rPr lang="en-GB" sz="1800" b="0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71F3656C-C05C-6F67-12FC-D5628BEA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6860BED-7FE7-A781-58C5-7230412CF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06" y="1099639"/>
            <a:ext cx="2740237" cy="21259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946D622-6423-04C7-03F5-8662325E02D8}"/>
              </a:ext>
            </a:extLst>
          </p:cNvPr>
          <p:cNvSpPr txBox="1"/>
          <p:nvPr/>
        </p:nvSpPr>
        <p:spPr>
          <a:xfrm>
            <a:off x="850053" y="3271887"/>
            <a:ext cx="260251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Liam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BD12C9-0B81-943D-FFFF-940AF584F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932" r="16686" b="21246"/>
          <a:stretch>
            <a:fillRect/>
          </a:stretch>
        </p:blipFill>
        <p:spPr>
          <a:xfrm>
            <a:off x="4812706" y="379823"/>
            <a:ext cx="2001859" cy="25040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701188A3-F2B7-74E2-7738-7992761568F1}"/>
              </a:ext>
            </a:extLst>
          </p:cNvPr>
          <p:cNvSpPr txBox="1"/>
          <p:nvPr/>
        </p:nvSpPr>
        <p:spPr>
          <a:xfrm>
            <a:off x="5057500" y="2966679"/>
            <a:ext cx="260251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Harry</a:t>
            </a:r>
          </a:p>
        </p:txBody>
      </p:sp>
      <p:pic>
        <p:nvPicPr>
          <p:cNvPr id="7" name="Picture 11" descr="A couple of women holding certificates&#10;&#10;Description automatically generated with low confidence">
            <a:extLst>
              <a:ext uri="{FF2B5EF4-FFF2-40B4-BE49-F238E27FC236}">
                <a16:creationId xmlns:a16="http://schemas.microsoft.com/office/drawing/2014/main" id="{C40FA180-ED6A-C9FC-5911-292FF2956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517" y="379823"/>
            <a:ext cx="3408435" cy="25040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F17874ED-1E14-BEC3-3F46-19B14923FB90}"/>
              </a:ext>
            </a:extLst>
          </p:cNvPr>
          <p:cNvSpPr txBox="1"/>
          <p:nvPr/>
        </p:nvSpPr>
        <p:spPr>
          <a:xfrm>
            <a:off x="8797597" y="2966679"/>
            <a:ext cx="260251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Ayesha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8AF91D72-10EF-46D7-5DA8-14E86EF15189}"/>
              </a:ext>
            </a:extLst>
          </p:cNvPr>
          <p:cNvSpPr txBox="1"/>
          <p:nvPr/>
        </p:nvSpPr>
        <p:spPr>
          <a:xfrm>
            <a:off x="309487" y="4164040"/>
            <a:ext cx="2855744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Did his work experience at a bus company. Was taken on as an apprentice and became one of the countries youngest bus drivers.</a:t>
            </a: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0CE03C72-03B8-1696-510E-51E4C57A0831}"/>
              </a:ext>
            </a:extLst>
          </p:cNvPr>
          <p:cNvSpPr txBox="1"/>
          <p:nvPr/>
        </p:nvSpPr>
        <p:spPr>
          <a:xfrm>
            <a:off x="4167716" y="4149967"/>
            <a:ext cx="3492303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Was placed last-minute at a butchers shop. Excelled and was offered a part time job. Now has his own thriving business.</a:t>
            </a: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01FA127C-4E58-5184-256F-34A3C67ACCA1}"/>
              </a:ext>
            </a:extLst>
          </p:cNvPr>
          <p:cNvSpPr txBox="1"/>
          <p:nvPr/>
        </p:nvSpPr>
        <p:spPr>
          <a:xfrm>
            <a:off x="8131000" y="4045223"/>
            <a:ext cx="3492303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Did work experience in a beauty salon. Now has 2 salons and her own training academy. All by the time she was 30.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278B65D9-D1DD-65D5-DDC0-0966F0741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8E83DBA6-7EF2-7803-F1F9-E77184FE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329" y="1099639"/>
            <a:ext cx="2143125" cy="2143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1D8519F6-F948-88D0-57A0-584CC627427B}"/>
              </a:ext>
            </a:extLst>
          </p:cNvPr>
          <p:cNvSpPr txBox="1"/>
          <p:nvPr/>
        </p:nvSpPr>
        <p:spPr>
          <a:xfrm>
            <a:off x="9232815" y="3603622"/>
            <a:ext cx="260251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Lewis</a:t>
            </a: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DA165D19-AC56-469C-2553-A6F954FC9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609" y="1277435"/>
            <a:ext cx="2856786" cy="20213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id="{22DCB4D9-DF02-A50E-5D07-CDAA00025E78}"/>
              </a:ext>
            </a:extLst>
          </p:cNvPr>
          <p:cNvSpPr txBox="1"/>
          <p:nvPr/>
        </p:nvSpPr>
        <p:spPr>
          <a:xfrm>
            <a:off x="985448" y="3579757"/>
            <a:ext cx="6098343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Katie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9FFF8AF0-8BCF-BD67-6C35-6608CC4B4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19" y="1460497"/>
            <a:ext cx="2143125" cy="2143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31">
            <a:extLst>
              <a:ext uri="{FF2B5EF4-FFF2-40B4-BE49-F238E27FC236}">
                <a16:creationId xmlns:a16="http://schemas.microsoft.com/office/drawing/2014/main" id="{BA921ACC-C106-B14B-2B2C-013D2E633037}"/>
              </a:ext>
            </a:extLst>
          </p:cNvPr>
          <p:cNvSpPr txBox="1"/>
          <p:nvPr/>
        </p:nvSpPr>
        <p:spPr>
          <a:xfrm>
            <a:off x="5505858" y="3509439"/>
            <a:ext cx="6098343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Haji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75B50F0F-23F6-581E-147D-BE437F855535}"/>
              </a:ext>
            </a:extLst>
          </p:cNvPr>
          <p:cNvSpPr txBox="1"/>
          <p:nvPr/>
        </p:nvSpPr>
        <p:spPr>
          <a:xfrm>
            <a:off x="415832" y="4223256"/>
            <a:ext cx="3002615" cy="22467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Did work experience in PR. Decided she liked behind the scenes more. Now is a successful app developer and has her own ethical wellbeing business on the side.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39D80B07-C6D4-40A8-8C06-742C209CF3F2}"/>
              </a:ext>
            </a:extLst>
          </p:cNvPr>
          <p:cNvSpPr txBox="1"/>
          <p:nvPr/>
        </p:nvSpPr>
        <p:spPr>
          <a:xfrm>
            <a:off x="4284777" y="4095396"/>
            <a:ext cx="3898443" cy="22467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Went to primary and secondary school in Portsmouth (I was his teacher). Always wanted to be a footballer. Did work experience with a PE teacher. Now plays for Portsmouth and England (currently on loan at Weymouth).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B5F5C265-1855-2B86-B0B8-EF2F8A5DE740}"/>
              </a:ext>
            </a:extLst>
          </p:cNvPr>
          <p:cNvSpPr txBox="1"/>
          <p:nvPr/>
        </p:nvSpPr>
        <p:spPr>
          <a:xfrm>
            <a:off x="8472409" y="4403174"/>
            <a:ext cx="3490941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Did his WEX in a shop. Went to Highbury College and studied journalism. Used to volunteer at the TV studios. Now has the sports editor on BBC South Today.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C07E-7278-C248-D7B5-CD00453AF0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/>
              <a:t>Most importantly…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6F0BD41-BAA4-EDE1-FD64-73CDC5803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541" y="1303230"/>
            <a:ext cx="4444002" cy="3050127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75D5142-F599-7297-C143-3B4E4AC88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781" y="139555"/>
            <a:ext cx="3806665" cy="25331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F415BDB-39C1-A493-D284-EDFF988C5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3" y="4666914"/>
            <a:ext cx="2668411" cy="1775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85D054E-0298-7CC6-CC02-F1CF3BAAF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014" y="4185281"/>
            <a:ext cx="3269885" cy="21759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DD5AAD9-C8E3-CE8C-FD6A-1632C8076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63" y="3429000"/>
            <a:ext cx="3086730" cy="30867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1834F3B-5A2D-E4EA-2039-18C8E44E5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797" y="676582"/>
            <a:ext cx="2752417" cy="27524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F043483-D7B2-4DF1-BB8F-6FE233FD0A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7772"/>
          <a:stretch>
            <a:fillRect/>
          </a:stretch>
        </p:blipFill>
        <p:spPr>
          <a:xfrm>
            <a:off x="6899568" y="2592351"/>
            <a:ext cx="2834393" cy="16732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A6B6CAC0-C29B-7AE3-4A8E-202FBB2EB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EBD131-A108-0396-7030-2356975D28AB}"/>
              </a:ext>
            </a:extLst>
          </p:cNvPr>
          <p:cNvSpPr txBox="1"/>
          <p:nvPr/>
        </p:nvSpPr>
        <p:spPr>
          <a:xfrm>
            <a:off x="1981203" y="1157328"/>
            <a:ext cx="8229600" cy="5669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What next?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A6123E-41F4-097D-9E05-73BA7398C6D9}"/>
              </a:ext>
            </a:extLst>
          </p:cNvPr>
          <p:cNvSpPr txBox="1"/>
          <p:nvPr/>
        </p:nvSpPr>
        <p:spPr>
          <a:xfrm>
            <a:off x="468840" y="1440792"/>
            <a:ext cx="11254325" cy="4901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hlinkClick r:id="rId5"/>
              </a:rPr>
              <a:t>https://youtu.be/DQcNebRkDSs</a:t>
            </a:r>
            <a:endParaRPr lang="en-GB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en-GB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49C80-5DC7-0FCF-AF40-A6650D9DC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796" y="3120655"/>
            <a:ext cx="5028404" cy="28159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8CA9A392-05CA-4E65-3F14-C2DBE0B9E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236C29-0AF3-26CA-8FD4-1DD029D6BE2A}"/>
              </a:ext>
            </a:extLst>
          </p:cNvPr>
          <p:cNvSpPr txBox="1"/>
          <p:nvPr/>
        </p:nvSpPr>
        <p:spPr>
          <a:xfrm>
            <a:off x="1981200" y="717003"/>
            <a:ext cx="8229600" cy="5669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Why </a:t>
            </a:r>
            <a:r>
              <a:rPr lang="en-GB" sz="4000" b="1" i="0" u="none" strike="noStrike" kern="0" cap="none" spc="0" baseline="0" dirty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WEX</a:t>
            </a: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973BA9-8737-8BED-BDBF-973E72FB489C}"/>
              </a:ext>
            </a:extLst>
          </p:cNvPr>
          <p:cNvSpPr txBox="1"/>
          <p:nvPr/>
        </p:nvSpPr>
        <p:spPr>
          <a:xfrm>
            <a:off x="618658" y="1550371"/>
            <a:ext cx="11254325" cy="45906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 opportunity to </a:t>
            </a:r>
            <a:r>
              <a:rPr lang="en-GB" sz="3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explore the “real world” </a:t>
            </a: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new challenges, variety of people.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Develop skills</a:t>
            </a:r>
            <a:r>
              <a:rPr lang="en-GB" sz="360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:</a:t>
            </a:r>
            <a:r>
              <a:rPr lang="en-GB" sz="3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GB" sz="3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punctuality, organisation, team-work and awareness of others.</a:t>
            </a:r>
            <a:endParaRPr lang="en-GB" sz="3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Give </a:t>
            </a:r>
            <a:r>
              <a:rPr lang="en-GB" sz="3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you</a:t>
            </a:r>
            <a:r>
              <a:rPr lang="en-GB" sz="3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an </a:t>
            </a:r>
            <a:r>
              <a:rPr lang="en-GB" sz="3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“employability factor</a:t>
            </a:r>
            <a:r>
              <a:rPr lang="en-GB" sz="3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” </a:t>
            </a:r>
            <a:r>
              <a:rPr lang="en-GB" sz="3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and additional references – great for college or part time jobs</a:t>
            </a:r>
            <a:r>
              <a:rPr lang="en-GB" sz="3600" kern="0" dirty="0">
                <a:solidFill>
                  <a:srgbClr val="000000"/>
                </a:solidFill>
                <a:latin typeface="Calibri"/>
              </a:rPr>
              <a:t>.</a:t>
            </a:r>
            <a:endParaRPr lang="en-GB" sz="3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2020A4B9-9247-8CC8-ED88-F453B264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45BAEDE1-5713-5E84-0020-0FFFA4044FDD}"/>
              </a:ext>
            </a:extLst>
          </p:cNvPr>
          <p:cNvSpPr txBox="1"/>
          <p:nvPr/>
        </p:nvSpPr>
        <p:spPr>
          <a:xfrm>
            <a:off x="3716311" y="745697"/>
            <a:ext cx="460013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Why WEX?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311F5DE-7961-03DE-F0F0-26CFE9463300}"/>
              </a:ext>
            </a:extLst>
          </p:cNvPr>
          <p:cNvSpPr txBox="1"/>
          <p:nvPr/>
        </p:nvSpPr>
        <p:spPr>
          <a:xfrm>
            <a:off x="998808" y="1927271"/>
            <a:ext cx="10522631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Work experience has been something schools and colleges have been doing for many years…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D9D56EB-1BA1-0150-6DF2-59D30567B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32" y="3257403"/>
            <a:ext cx="3523119" cy="22982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3937C9B-0350-39D8-2C69-DE3B9A56F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657" y="4243675"/>
            <a:ext cx="3266053" cy="1837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6E48D6F-422A-CDE7-0C61-BDACE2B0C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667" y="2694983"/>
            <a:ext cx="3746150" cy="2097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7216934-CD12-2CEA-E3E7-9D22599FC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1785" y="4210574"/>
            <a:ext cx="3499344" cy="18371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B50D2077-DF64-FA5A-FBDC-6797816E1A3D}"/>
              </a:ext>
            </a:extLst>
          </p:cNvPr>
          <p:cNvSpPr txBox="1"/>
          <p:nvPr/>
        </p:nvSpPr>
        <p:spPr>
          <a:xfrm>
            <a:off x="4334539" y="3292132"/>
            <a:ext cx="352311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Eastleigh, 1970’s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32A7963-5C26-6CD1-D9B5-06AD6C9A9A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3339" y="4792827"/>
            <a:ext cx="1147544" cy="1747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7A4ED94-FFA9-31B8-D7C1-5E71FAF2D5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808" y="5306336"/>
            <a:ext cx="1233927" cy="12339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5E35478A-3552-38B2-2FC9-312CC457A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893D657-870B-0E82-FD18-C68F4A8A9C1C}"/>
              </a:ext>
            </a:extLst>
          </p:cNvPr>
          <p:cNvSpPr txBox="1"/>
          <p:nvPr/>
        </p:nvSpPr>
        <p:spPr>
          <a:xfrm>
            <a:off x="1737414" y="509054"/>
            <a:ext cx="8229600" cy="5669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000000"/>
                </a:solidFill>
                <a:latin typeface="Calibri" pitchFamily="34"/>
                <a:cs typeface="Calibri" pitchFamily="34"/>
              </a:rPr>
              <a:t>How do we do WEX?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cs typeface="Calibri" pitchFamily="3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DDC81B-7DD1-132D-A1CD-B8939C8EB8C5}"/>
              </a:ext>
            </a:extLst>
          </p:cNvPr>
          <p:cNvSpPr txBox="1"/>
          <p:nvPr/>
        </p:nvSpPr>
        <p:spPr>
          <a:xfrm>
            <a:off x="581698" y="1254980"/>
            <a:ext cx="11254325" cy="5046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Don’t worry if you don’t know where you want to go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Don’t panic- it doesn’t have to be your dream job!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Still be a valuable experience and very enjoyable.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Can help you decide what you do/DON’T want to do!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4963-F3B0-A1B8-5F05-716A5378D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32" y="4171611"/>
            <a:ext cx="3563517" cy="25205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B71E9-F140-BE3F-8376-6E3BD00C2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003" y="4221775"/>
            <a:ext cx="3613717" cy="25205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746FB-1A2B-F14E-7D85-9D11E1B2A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500" y="4221775"/>
            <a:ext cx="3784674" cy="24703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4F9541EB-02EF-886E-2E36-AB38620A6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1DA2E355-5928-DBBD-CBCA-55AD73263FEC}"/>
              </a:ext>
            </a:extLst>
          </p:cNvPr>
          <p:cNvSpPr txBox="1"/>
          <p:nvPr/>
        </p:nvSpPr>
        <p:spPr>
          <a:xfrm>
            <a:off x="2035712" y="471197"/>
            <a:ext cx="812057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Comments from our Y11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20A08F92-956B-9592-0B43-ED9A43C96007}"/>
              </a:ext>
            </a:extLst>
          </p:cNvPr>
          <p:cNvSpPr txBox="1"/>
          <p:nvPr/>
        </p:nvSpPr>
        <p:spPr>
          <a:xfrm>
            <a:off x="942680" y="1359354"/>
            <a:ext cx="10785925" cy="5262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“Find it NOW, all the good placements go really fast”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“I thought I </a:t>
            </a:r>
            <a:r>
              <a:rPr lang="en-GB" sz="2400" b="0" i="1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would hate mine, but I actually really liked it!”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“It is really tiring but really fun, I want to go back in the Summer when I finish”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“I wish I had sorted my placement out sooner as I really wanted to do engineering but there were no places left”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“I got a par</a:t>
            </a:r>
            <a:r>
              <a:rPr lang="en-GB" sz="2400" b="0" i="1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 time job because of mine”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“The 2 weeks goes really fast if you are enjoying it!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“I had the best 2 weeks, thank you for helping me”</a:t>
            </a:r>
            <a:endParaRPr lang="en-GB" sz="24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26BBF45E-D1C9-D46A-E02B-96EEA4AA6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AED16-1599-85BE-8544-3D98D39C1D2F}"/>
              </a:ext>
            </a:extLst>
          </p:cNvPr>
          <p:cNvSpPr txBox="1"/>
          <p:nvPr/>
        </p:nvSpPr>
        <p:spPr>
          <a:xfrm>
            <a:off x="1783240" y="638854"/>
            <a:ext cx="8229600" cy="5669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What next?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A775C3-497E-613B-E796-8E75B4CEC2EE}"/>
              </a:ext>
            </a:extLst>
          </p:cNvPr>
          <p:cNvSpPr txBox="1"/>
          <p:nvPr/>
        </p:nvSpPr>
        <p:spPr>
          <a:xfrm>
            <a:off x="468840" y="1479060"/>
            <a:ext cx="11254325" cy="4901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Collect the </a:t>
            </a: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WEX Placement form 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from the Info – these are electronic, too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Make </a:t>
            </a: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a list of possible jobs/places 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you would like to go to 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Be ambitious but also </a:t>
            </a: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realistic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– what is around locally?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Research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into all aspects of the job e.g. hairdressers don’t just cut hair!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Travel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– how will you get there/back? Do you need to ensure you have support with this? Can you walk/bus/train?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Legalities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– are you allowed? Age limits? H&amp;S? PPE?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These 2 weeks are </a:t>
            </a: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directed time 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– you cannot go on holiday during these 2 weeks.</a:t>
            </a: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EBA8BF91-09E0-5F83-1605-CB277A799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873785-23D0-FD50-5880-66AACD6299DD}"/>
              </a:ext>
            </a:extLst>
          </p:cNvPr>
          <p:cNvSpPr txBox="1"/>
          <p:nvPr/>
        </p:nvSpPr>
        <p:spPr>
          <a:xfrm>
            <a:off x="2464724" y="509054"/>
            <a:ext cx="8229600" cy="5669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000000"/>
                </a:solidFill>
                <a:latin typeface="Calibri" pitchFamily="34"/>
                <a:cs typeface="Calibri" pitchFamily="34"/>
              </a:rPr>
              <a:t>How to find a placement?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cs typeface="Calibri" pitchFamily="3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78B3BF-4ED4-0952-66D6-D80F65E79E37}"/>
              </a:ext>
            </a:extLst>
          </p:cNvPr>
          <p:cNvSpPr txBox="1"/>
          <p:nvPr/>
        </p:nvSpPr>
        <p:spPr>
          <a:xfrm>
            <a:off x="415832" y="1577534"/>
            <a:ext cx="11460563" cy="5378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 lnSpcReduction="10000"/>
          </a:bodyPr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Family, friends, local businesses, connections, past </a:t>
            </a:r>
            <a:r>
              <a:rPr lang="en-GB" sz="2600" kern="0" dirty="0">
                <a:solidFill>
                  <a:srgbClr val="000000"/>
                </a:solidFill>
                <a:latin typeface="Calibri"/>
              </a:rPr>
              <a:t>WEX employers, GOOGLE:</a:t>
            </a:r>
          </a:p>
          <a:p>
            <a:pPr marR="0" lvl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kern="0" dirty="0">
              <a:solidFill>
                <a:srgbClr val="000000"/>
              </a:solidFill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kern="0" dirty="0">
              <a:solidFill>
                <a:srgbClr val="000000"/>
              </a:solidFill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kern="0" dirty="0">
              <a:solidFill>
                <a:srgbClr val="000000"/>
              </a:solidFill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kern="0" dirty="0">
              <a:solidFill>
                <a:srgbClr val="000000"/>
              </a:solidFill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kern="0" dirty="0">
              <a:solidFill>
                <a:srgbClr val="000000"/>
              </a:solidFill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Polite and articulate letters/emails or a friendly visit </a:t>
            </a:r>
            <a:r>
              <a:rPr lang="en-GB" sz="2600" b="0" i="1" u="none" strike="noStrike" kern="0" cap="none" spc="0" baseline="0" dirty="0">
                <a:solidFill>
                  <a:srgbClr val="FF0000"/>
                </a:solidFill>
                <a:uFillTx/>
                <a:latin typeface="Calibri"/>
              </a:rPr>
              <a:t>– but do remember people are busy and they are doing </a:t>
            </a:r>
            <a:r>
              <a:rPr lang="en-GB" sz="2600" b="1" i="1" u="none" strike="noStrike" kern="0" cap="none" spc="0" baseline="0" dirty="0">
                <a:solidFill>
                  <a:srgbClr val="FF0000"/>
                </a:solidFill>
                <a:uFillTx/>
                <a:latin typeface="Calibri"/>
              </a:rPr>
              <a:t>YOU</a:t>
            </a:r>
            <a:r>
              <a:rPr lang="en-GB" sz="2600" b="0" i="1" u="none" strike="noStrike" kern="0" cap="none" spc="0" baseline="0" dirty="0">
                <a:solidFill>
                  <a:srgbClr val="FF0000"/>
                </a:solidFill>
                <a:uFillTx/>
                <a:latin typeface="Calibri"/>
              </a:rPr>
              <a:t> a favour!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i="1" kern="0" dirty="0">
              <a:solidFill>
                <a:srgbClr val="FF0000"/>
              </a:solidFill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This is </a:t>
            </a: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your opportunity 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to make these 2 weeks as worthwhile and enjoyable as you want.</a:t>
            </a:r>
          </a:p>
          <a:p>
            <a:pPr marR="0" lvl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You have </a:t>
            </a:r>
            <a:r>
              <a:rPr lang="en-GB" sz="26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support</a:t>
            </a:r>
            <a:r>
              <a:rPr lang="en-GB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but </a:t>
            </a:r>
            <a:r>
              <a:rPr lang="en-GB" sz="2600" b="1" i="0" u="none" strike="noStrike" kern="0" cap="none" spc="0" baseline="0" dirty="0">
                <a:solidFill>
                  <a:srgbClr val="FF0000"/>
                </a:solidFill>
                <a:uFillTx/>
                <a:latin typeface="Calibri"/>
              </a:rPr>
              <a:t>We can only help if you reach out.</a:t>
            </a: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3474A-4D39-C0BF-3C88-32D77CA82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22" y="2110451"/>
            <a:ext cx="8553156" cy="17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9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82C3E385-C383-919A-C017-3E55A148B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D7EB6275-B397-62F6-6A3A-72D8A439F1F0}"/>
              </a:ext>
            </a:extLst>
          </p:cNvPr>
          <p:cNvSpPr txBox="1"/>
          <p:nvPr/>
        </p:nvSpPr>
        <p:spPr>
          <a:xfrm>
            <a:off x="3037388" y="526795"/>
            <a:ext cx="8067387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>
                <a:solidFill>
                  <a:srgbClr val="000000"/>
                </a:solidFill>
                <a:latin typeface="Calibri"/>
              </a:rPr>
              <a:t>Once you have an idea for a placement</a:t>
            </a:r>
            <a:endParaRPr lang="en-GB" sz="36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EA5811F-34F8-A421-DEE1-C902C9D77F6D}"/>
              </a:ext>
            </a:extLst>
          </p:cNvPr>
          <p:cNvSpPr txBox="1"/>
          <p:nvPr/>
        </p:nvSpPr>
        <p:spPr>
          <a:xfrm>
            <a:off x="724620" y="1473593"/>
            <a:ext cx="10978261" cy="48576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Arrange to visit the company as soon as possible.</a:t>
            </a:r>
          </a:p>
          <a:p>
            <a:pPr marL="514350" marR="0" lvl="0" indent="-5143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Take the ‘WEX Own</a:t>
            </a:r>
            <a:r>
              <a:rPr lang="en-GB" sz="280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Placement Form’ with you.</a:t>
            </a:r>
            <a:endParaRPr lang="en-GB" sz="2000" kern="0" dirty="0">
              <a:solidFill>
                <a:srgbClr val="000000"/>
              </a:solidFill>
              <a:latin typeface="Calibri"/>
            </a:endParaRPr>
          </a:p>
          <a:p>
            <a:pPr marL="514350" marR="0" lvl="0" indent="-5143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Employer part: this must be completed and signed by the person who has agreed to the placement. </a:t>
            </a:r>
          </a:p>
          <a:p>
            <a:pPr marL="514350" marR="0" lvl="0" indent="-5143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Parent/Carers fill in and sign their </a:t>
            </a:r>
            <a:r>
              <a:rPr lang="en-GB" sz="2800" dirty="0">
                <a:solidFill>
                  <a:srgbClr val="000000"/>
                </a:solidFill>
                <a:latin typeface="Calibri"/>
              </a:rPr>
              <a:t>part.</a:t>
            </a:r>
            <a:endParaRPr lang="en-GB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marR="0" lvl="0" indent="-5143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Return the </a:t>
            </a:r>
            <a:r>
              <a:rPr lang="en-GB" sz="2800" dirty="0">
                <a:solidFill>
                  <a:srgbClr val="000000"/>
                </a:solidFill>
                <a:latin typeface="Calibri"/>
              </a:rPr>
              <a:t>form </a:t>
            </a: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to the</a:t>
            </a:r>
            <a:r>
              <a:rPr lang="en-GB" sz="2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 Info Centre staff </a:t>
            </a: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as soon as possible</a:t>
            </a:r>
            <a:r>
              <a:rPr lang="en-GB" sz="2800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 later than </a:t>
            </a:r>
            <a:r>
              <a:rPr lang="en-GB" sz="2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4th of MARCH 2024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3"/>
            <a:extLst>
              <a:ext uri="{FF2B5EF4-FFF2-40B4-BE49-F238E27FC236}">
                <a16:creationId xmlns:a16="http://schemas.microsoft.com/office/drawing/2014/main" id="{C760D207-2088-DAD8-F16E-A134C873B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2" y="485409"/>
            <a:ext cx="2397712" cy="6142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ED8EAB6-2366-3F33-4C2D-40BD5034BF99}"/>
              </a:ext>
            </a:extLst>
          </p:cNvPr>
          <p:cNvSpPr txBox="1"/>
          <p:nvPr/>
        </p:nvSpPr>
        <p:spPr>
          <a:xfrm>
            <a:off x="2651646" y="636139"/>
            <a:ext cx="812057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Comments from our employers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05B178-1BE8-205D-A320-20C14E5F9F56}"/>
              </a:ext>
            </a:extLst>
          </p:cNvPr>
          <p:cNvSpPr txBox="1"/>
          <p:nvPr/>
        </p:nvSpPr>
        <p:spPr>
          <a:xfrm>
            <a:off x="1063666" y="3067668"/>
            <a:ext cx="9708556" cy="34778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“XXXXXX has been offered a part time job”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“Would not hesitate to employ now if it were possible”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“Working better than many of the casual staff that we have XXXXXX has a bright future ahead of them.  I wish him well!”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“Very quiet to start with, but now much more confident, great sense of humour and worked well with everyone, sorry to see her leave”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70D69EFA-D63E-E9F3-A38F-C479B4A2A806}"/>
              </a:ext>
            </a:extLst>
          </p:cNvPr>
          <p:cNvSpPr txBox="1"/>
          <p:nvPr/>
        </p:nvSpPr>
        <p:spPr>
          <a:xfrm>
            <a:off x="1063666" y="1588404"/>
            <a:ext cx="10655512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en-GB" sz="2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Amazing, strongly encourage the students to apply for an apprenticeship next year with us”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“Very professional in her approach to work and completing jobs”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936</Words>
  <Application>Microsoft Office PowerPoint</Application>
  <PresentationFormat>Widescreen</PresentationFormat>
  <Paragraphs>141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importantly…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Flood</dc:creator>
  <cp:lastModifiedBy>Ollie Riches</cp:lastModifiedBy>
  <cp:revision>70</cp:revision>
  <dcterms:created xsi:type="dcterms:W3CDTF">2021-12-01T15:25:28Z</dcterms:created>
  <dcterms:modified xsi:type="dcterms:W3CDTF">2023-11-28T10:38:57Z</dcterms:modified>
</cp:coreProperties>
</file>